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03" r:id="rId3"/>
    <p:sldId id="261" r:id="rId4"/>
    <p:sldId id="290" r:id="rId5"/>
    <p:sldId id="284" r:id="rId6"/>
    <p:sldId id="312" r:id="rId7"/>
    <p:sldId id="313" r:id="rId8"/>
    <p:sldId id="310" r:id="rId9"/>
    <p:sldId id="311" r:id="rId10"/>
    <p:sldId id="292" r:id="rId11"/>
    <p:sldId id="317" r:id="rId12"/>
    <p:sldId id="321" r:id="rId13"/>
    <p:sldId id="314" r:id="rId14"/>
    <p:sldId id="318" r:id="rId15"/>
    <p:sldId id="319" r:id="rId16"/>
    <p:sldId id="320" r:id="rId17"/>
    <p:sldId id="288" r:id="rId18"/>
    <p:sldId id="324" r:id="rId19"/>
    <p:sldId id="298" r:id="rId20"/>
    <p:sldId id="325" r:id="rId21"/>
    <p:sldId id="339" r:id="rId22"/>
    <p:sldId id="326" r:id="rId23"/>
    <p:sldId id="336" r:id="rId24"/>
    <p:sldId id="327" r:id="rId25"/>
    <p:sldId id="329" r:id="rId26"/>
    <p:sldId id="328" r:id="rId27"/>
    <p:sldId id="330" r:id="rId28"/>
    <p:sldId id="331" r:id="rId29"/>
    <p:sldId id="333" r:id="rId30"/>
    <p:sldId id="332" r:id="rId31"/>
    <p:sldId id="334" r:id="rId32"/>
    <p:sldId id="335" r:id="rId33"/>
    <p:sldId id="338" r:id="rId34"/>
    <p:sldId id="340" r:id="rId35"/>
    <p:sldId id="341" r:id="rId36"/>
    <p:sldId id="342" r:id="rId37"/>
    <p:sldId id="343" r:id="rId38"/>
    <p:sldId id="323" r:id="rId39"/>
    <p:sldId id="344" r:id="rId40"/>
    <p:sldId id="322" r:id="rId41"/>
    <p:sldId id="345" r:id="rId42"/>
  </p:sldIdLst>
  <p:sldSz cx="9144000" cy="6858000" type="screen4x3"/>
  <p:notesSz cx="9869488" cy="6735763"/>
  <p:embeddedFontLst>
    <p:embeddedFont>
      <p:font typeface="Lato" panose="02020500000000000000" charset="0"/>
      <p:regular r:id="rId45"/>
      <p:bold r:id="rId46"/>
      <p:italic r:id="rId47"/>
      <p:boldItalic r:id="rId48"/>
    </p:embeddedFont>
    <p:embeddedFont>
      <p:font typeface="微軟正黑體" panose="020B0604030504040204" pitchFamily="34" charset="-120"/>
      <p:regular r:id="rId49"/>
      <p:bold r:id="rId50"/>
    </p:embeddedFont>
    <p:embeddedFont>
      <p:font typeface="Raleway" panose="02020500000000000000" charset="0"/>
      <p:regular r:id="rId51"/>
      <p:bold r:id="rId52"/>
      <p:italic r:id="rId53"/>
      <p:boldItalic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5C5"/>
    <a:srgbClr val="73B2DA"/>
    <a:srgbClr val="97A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1DADAF-C452-4BED-A372-887F624FDFEF}">
  <a:tblStyle styleId="{421DADAF-C452-4BED-A372-887F624FDF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5947" autoAdjust="0"/>
  </p:normalViewPr>
  <p:slideViewPr>
    <p:cSldViewPr snapToGrid="0">
      <p:cViewPr varScale="1">
        <p:scale>
          <a:sx n="99" d="100"/>
          <a:sy n="99" d="100"/>
        </p:scale>
        <p:origin x="15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5FEA-F43E-45BA-8ACE-D34F8F9E64B0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5F511-0244-47B8-A804-49FCE592A2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192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這頁順序往後 內容改在 </a:t>
            </a:r>
            <a:r>
              <a:rPr lang="en-US" altLang="zh-TW" dirty="0" smtClean="0"/>
              <a:t>test case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設計</a:t>
            </a:r>
            <a:r>
              <a:rPr lang="en-US" altLang="zh-TW" baseline="0" dirty="0" smtClean="0"/>
              <a:t>+</a:t>
            </a:r>
            <a:r>
              <a:rPr lang="zh-TW" altLang="en-US" baseline="0" dirty="0" smtClean="0"/>
              <a:t>方法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95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這頁順序往後 內容改在 </a:t>
            </a:r>
            <a:r>
              <a:rPr lang="en-US" altLang="zh-TW" dirty="0" smtClean="0"/>
              <a:t>test case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設計</a:t>
            </a:r>
            <a:r>
              <a:rPr lang="en-US" altLang="zh-TW" baseline="0" dirty="0" smtClean="0"/>
              <a:t>+</a:t>
            </a:r>
            <a:r>
              <a:rPr lang="zh-TW" altLang="en-US" baseline="0" dirty="0" smtClean="0"/>
              <a:t>方法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82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6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4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397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837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178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16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50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46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1.</a:t>
            </a:r>
            <a:r>
              <a:rPr lang="zh-TW" altLang="en-US" dirty="0" smtClean="0"/>
              <a:t>滑動問題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系統通知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等待問題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4.</a:t>
            </a:r>
            <a:r>
              <a:rPr lang="zh-TW" altLang="en-US" dirty="0" smtClean="0"/>
              <a:t>權限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5.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6.</a:t>
            </a:r>
            <a:r>
              <a:rPr lang="zh-TW" altLang="en-US" dirty="0" smtClean="0"/>
              <a:t>時間問題 </a:t>
            </a:r>
            <a:r>
              <a:rPr lang="en-US" altLang="zh-TW" dirty="0" smtClean="0"/>
              <a:t>(</a:t>
            </a:r>
            <a:r>
              <a:rPr lang="zh-TW" altLang="en-US" dirty="0" smtClean="0"/>
              <a:t>跨日 </a:t>
            </a:r>
            <a:r>
              <a:rPr lang="en-US" altLang="zh-TW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7.</a:t>
            </a:r>
            <a:r>
              <a:rPr lang="zh-TW" altLang="en-US" dirty="0" smtClean="0"/>
              <a:t>螢幕比例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1.Test</a:t>
            </a:r>
            <a:r>
              <a:rPr lang="en-US" altLang="zh-TW" baseline="0" dirty="0" smtClean="0"/>
              <a:t>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2</a:t>
            </a:r>
            <a:r>
              <a:rPr lang="zh-TW" altLang="en-US" baseline="0" dirty="0" smtClean="0"/>
              <a:t>框架</a:t>
            </a:r>
            <a:r>
              <a:rPr lang="en-US" altLang="zh-TW" baseline="0" dirty="0" smtClean="0"/>
              <a:t> &amp; </a:t>
            </a:r>
            <a:r>
              <a:rPr lang="zh-TW" altLang="en-US" baseline="0" dirty="0" smtClean="0"/>
              <a:t>框架說明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3.</a:t>
            </a:r>
            <a:r>
              <a:rPr lang="zh-TW" altLang="en-US" baseline="0" dirty="0" smtClean="0"/>
              <a:t>腳本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4.StateGraph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5.</a:t>
            </a:r>
            <a:r>
              <a:rPr lang="zh-TW" altLang="en-US" baseline="0" dirty="0" smtClean="0"/>
              <a:t>文件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6.</a:t>
            </a:r>
            <a:r>
              <a:rPr lang="zh-TW" altLang="en-US" baseline="0" dirty="0" smtClean="0"/>
              <a:t>影片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7.UseCase</a:t>
            </a:r>
            <a:r>
              <a:rPr lang="en-US" altLang="zh-TW" baseline="0" dirty="0" smtClean="0"/>
              <a:t>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8.CI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79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2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30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77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27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9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10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599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573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269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91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110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217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改名為 </a:t>
            </a:r>
            <a:r>
              <a:rPr lang="en-US" dirty="0" smtClean="0"/>
              <a:t>Test case design</a:t>
            </a:r>
            <a:r>
              <a:rPr lang="en-US" baseline="0" dirty="0" smtClean="0"/>
              <a:t> artifacts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88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這邊用手機</a:t>
            </a:r>
            <a:r>
              <a:rPr lang="en-US" altLang="zh-TW" dirty="0" smtClean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06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86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4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7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C1: have null string</a:t>
            </a:r>
          </a:p>
          <a:p>
            <a:r>
              <a:rPr lang="en-US" altLang="zh-TW" dirty="0" smtClean="0"/>
              <a:t>C2: special character(</a:t>
            </a:r>
            <a:r>
              <a:rPr lang="zh-TW" altLang="en-US" dirty="0" smtClean="0"/>
              <a:t>空白</a:t>
            </a:r>
            <a:r>
              <a:rPr lang="en-US" altLang="zh-TW" dirty="0" smtClean="0"/>
              <a:t>)</a:t>
            </a:r>
            <a:r>
              <a:rPr lang="zh-TW" altLang="en-US" dirty="0" smtClean="0"/>
              <a:t> 說明 那些字元 為什麼是這些字元</a:t>
            </a:r>
            <a:endParaRPr lang="en-US" altLang="zh-TW" dirty="0" smtClean="0"/>
          </a:p>
          <a:p>
            <a:r>
              <a:rPr lang="en-US" altLang="zh-TW" dirty="0" smtClean="0"/>
              <a:t>C3: valid string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要分詳細一點</a:t>
            </a:r>
            <a:r>
              <a:rPr lang="en-US" altLang="zh-TW" dirty="0" smtClean="0"/>
              <a:t>) 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STRING  </a:t>
            </a:r>
            <a:r>
              <a:rPr lang="zh-TW" altLang="en-US" dirty="0" smtClean="0"/>
              <a:t>上限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349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TVBHPrcw6Q&amp;feature=youtu.b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-zlCvBwUL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git.csie.ntut.edu.tw/jenkins3/login?from=%2Fjenkins3%2F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mfs/opentasks/issues/80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374673c4-d53d-4d0c-ad7a-de5cd8ff10b0/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ntutsesdt/A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kesm0887/STV-Project?fbclid=IwAR00erpWC8pLb0SsoXVeUWPQ6lOxfljBKqWkKeWRop08WpoY_zgfCvsCtu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ucidchart.com/documents/edit/374673c4-d53d-4d0c-ad7a-de5cd8ff10b0/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45577" y="3820415"/>
            <a:ext cx="7859867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STV-</a:t>
            </a:r>
            <a:r>
              <a:rPr lang="en-US" altLang="zh-TW" dirty="0"/>
              <a:t>Project Presentation</a:t>
            </a:r>
            <a:endParaRPr dirty="0"/>
          </a:p>
        </p:txBody>
      </p:sp>
      <p:sp>
        <p:nvSpPr>
          <p:cNvPr id="5" name="Google Shape;88;p12"/>
          <p:cNvSpPr txBox="1">
            <a:spLocks/>
          </p:cNvSpPr>
          <p:nvPr/>
        </p:nvSpPr>
        <p:spPr>
          <a:xfrm>
            <a:off x="545577" y="4878423"/>
            <a:ext cx="7859867" cy="61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fontAlgn="t"/>
            <a:r>
              <a:rPr lang="en-US" sz="3200" dirty="0" smtClean="0"/>
              <a:t>Team Member :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24878" y="5014317"/>
            <a:ext cx="25847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t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107598010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陳郁欣</a:t>
            </a:r>
            <a:endParaRPr lang="en-US" altLang="zh-TW" sz="18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107598013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鄭鴻仁</a:t>
            </a:r>
            <a:endParaRPr lang="en-US" altLang="zh-TW" sz="18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107598020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林冠璋</a:t>
            </a:r>
            <a:endParaRPr lang="zh-TW" altLang="zh-TW" sz="18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107598025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陳巧宜</a:t>
            </a:r>
            <a:endParaRPr lang="zh-TW" altLang="zh-TW" sz="18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107598042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洪子軒</a:t>
            </a:r>
            <a:endParaRPr lang="zh-TW" altLang="zh-TW" sz="18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3" y="797536"/>
            <a:ext cx="1552575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65950" y="192553"/>
            <a:ext cx="7494162" cy="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3200" dirty="0" err="1" smtClean="0">
                <a:solidFill>
                  <a:srgbClr val="2185C5"/>
                </a:solidFill>
              </a:rPr>
              <a:t>CategoryEachChoiceCoverage</a:t>
            </a:r>
            <a:endParaRPr sz="2400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0" y="1280720"/>
            <a:ext cx="2357442" cy="26440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666" y="1280720"/>
            <a:ext cx="2550969" cy="26440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909" y="1280720"/>
            <a:ext cx="2546301" cy="26440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50" y="4031665"/>
            <a:ext cx="2357442" cy="262732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65794"/>
              </p:ext>
            </p:extLst>
          </p:nvPr>
        </p:nvGraphicFramePr>
        <p:xfrm>
          <a:off x="2660543" y="4206239"/>
          <a:ext cx="6368733" cy="2377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0430">
                  <a:extLst>
                    <a:ext uri="{9D8B030D-6E8A-4147-A177-3AD203B41FA5}">
                      <a16:colId xmlns:a16="http://schemas.microsoft.com/office/drawing/2014/main" val="1611709251"/>
                    </a:ext>
                  </a:extLst>
                </a:gridCol>
                <a:gridCol w="849205">
                  <a:extLst>
                    <a:ext uri="{9D8B030D-6E8A-4147-A177-3AD203B41FA5}">
                      <a16:colId xmlns:a16="http://schemas.microsoft.com/office/drawing/2014/main" val="3682861925"/>
                    </a:ext>
                  </a:extLst>
                </a:gridCol>
                <a:gridCol w="1078816">
                  <a:extLst>
                    <a:ext uri="{9D8B030D-6E8A-4147-A177-3AD203B41FA5}">
                      <a16:colId xmlns:a16="http://schemas.microsoft.com/office/drawing/2014/main" val="4121262660"/>
                    </a:ext>
                  </a:extLst>
                </a:gridCol>
                <a:gridCol w="1053306">
                  <a:extLst>
                    <a:ext uri="{9D8B030D-6E8A-4147-A177-3AD203B41FA5}">
                      <a16:colId xmlns:a16="http://schemas.microsoft.com/office/drawing/2014/main" val="3203516444"/>
                    </a:ext>
                  </a:extLst>
                </a:gridCol>
                <a:gridCol w="976785">
                  <a:extLst>
                    <a:ext uri="{9D8B030D-6E8A-4147-A177-3AD203B41FA5}">
                      <a16:colId xmlns:a16="http://schemas.microsoft.com/office/drawing/2014/main" val="4288029603"/>
                    </a:ext>
                  </a:extLst>
                </a:gridCol>
                <a:gridCol w="819238">
                  <a:extLst>
                    <a:ext uri="{9D8B030D-6E8A-4147-A177-3AD203B41FA5}">
                      <a16:colId xmlns:a16="http://schemas.microsoft.com/office/drawing/2014/main" val="2268273975"/>
                    </a:ext>
                  </a:extLst>
                </a:gridCol>
                <a:gridCol w="680953">
                  <a:extLst>
                    <a:ext uri="{9D8B030D-6E8A-4147-A177-3AD203B41FA5}">
                      <a16:colId xmlns:a16="http://schemas.microsoft.com/office/drawing/2014/main" val="2157781704"/>
                    </a:ext>
                  </a:extLst>
                </a:gridCol>
              </a:tblGrid>
              <a:tr h="304012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43724"/>
                  </a:ext>
                </a:extLst>
              </a:tr>
              <a:tr h="5168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Task due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r>
                        <a:rPr lang="en-US" altLang="zh-TW" baseline="0" dirty="0" smtClean="0"/>
                        <a:t>oday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Tomorrow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Next</a:t>
                      </a:r>
                      <a:r>
                        <a:rPr lang="en-US" altLang="zh-TW" baseline="0" dirty="0" smtClean="0"/>
                        <a:t> 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Some 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589125"/>
                  </a:ext>
                </a:extLst>
              </a:tr>
              <a:tr h="5168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Starting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Already Start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Tomorrow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Someday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Later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359150"/>
                  </a:ext>
                </a:extLst>
              </a:tr>
              <a:tr h="30401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Priority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High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Medium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473339"/>
                  </a:ext>
                </a:extLst>
              </a:tr>
              <a:tr h="7296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Progress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Almost 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Halfway</a:t>
                      </a:r>
                      <a:r>
                        <a:rPr lang="en-US" altLang="zh-TW" baseline="0" dirty="0" smtClean="0"/>
                        <a:t> there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Way</a:t>
                      </a:r>
                      <a:r>
                        <a:rPr lang="en-US" altLang="zh-TW" baseline="0" dirty="0" smtClean="0"/>
                        <a:t> to go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Nothing accomplished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87885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165950" y="866075"/>
            <a:ext cx="2533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185C5"/>
                </a:solidFill>
                <a:latin typeface="Raleway" panose="02020500000000000000" charset="0"/>
              </a:rPr>
              <a:t>Test Scenario : </a:t>
            </a:r>
            <a:r>
              <a:rPr lang="zh-TW" altLang="en-US" dirty="0">
                <a:solidFill>
                  <a:srgbClr val="2185C5"/>
                </a:solidFill>
                <a:latin typeface="Raleway" panose="02020500000000000000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378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2" name="矩形 1"/>
          <p:cNvSpPr/>
          <p:nvPr/>
        </p:nvSpPr>
        <p:spPr>
          <a:xfrm>
            <a:off x="713144" y="755184"/>
            <a:ext cx="41216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2185C5"/>
                </a:solidFill>
                <a:latin typeface="Raleway" panose="02020500000000000000" charset="0"/>
              </a:rPr>
              <a:t>Input Space Partition</a:t>
            </a:r>
            <a:endParaRPr lang="zh-TW" altLang="en-US" sz="3200" dirty="0">
              <a:solidFill>
                <a:srgbClr val="2185C5"/>
              </a:solidFill>
              <a:latin typeface="Raleway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44" y="2876998"/>
            <a:ext cx="3895725" cy="542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8394" y="4228871"/>
            <a:ext cx="410392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/>
              <a:t>EditText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    C1</a:t>
            </a:r>
            <a:r>
              <a:rPr lang="en-US" altLang="zh-TW" dirty="0"/>
              <a:t>: </a:t>
            </a:r>
            <a:r>
              <a:rPr lang="en-US" altLang="zh-TW" dirty="0" smtClean="0"/>
              <a:t>Null </a:t>
            </a:r>
            <a:r>
              <a:rPr lang="en-US" altLang="zh-TW" dirty="0"/>
              <a:t>string</a:t>
            </a:r>
          </a:p>
          <a:p>
            <a:pPr lvl="2"/>
            <a:r>
              <a:rPr lang="en-US" altLang="zh-TW" dirty="0" smtClean="0"/>
              <a:t>    C2</a:t>
            </a:r>
            <a:r>
              <a:rPr lang="en-US" altLang="zh-TW" dirty="0"/>
              <a:t>: </a:t>
            </a:r>
            <a:r>
              <a:rPr lang="en-US" altLang="zh-TW" dirty="0" smtClean="0"/>
              <a:t>Special character: Random Pick </a:t>
            </a:r>
            <a:r>
              <a:rPr lang="en-US" altLang="zh-TW" dirty="0" err="1" smtClean="0"/>
              <a:t>unicode</a:t>
            </a:r>
            <a:r>
              <a:rPr lang="en-US" altLang="zh-TW" dirty="0" smtClean="0"/>
              <a:t>  </a:t>
            </a:r>
          </a:p>
          <a:p>
            <a:pPr lvl="2"/>
            <a:r>
              <a:rPr lang="en-US" altLang="zh-TW" dirty="0" smtClean="0"/>
              <a:t>    C3</a:t>
            </a:r>
            <a:r>
              <a:rPr lang="en-US" altLang="zh-TW" dirty="0"/>
              <a:t>: </a:t>
            </a:r>
            <a:r>
              <a:rPr lang="en-US" altLang="zh-TW" dirty="0" smtClean="0"/>
              <a:t>Valid string</a:t>
            </a:r>
          </a:p>
          <a:p>
            <a:pPr lvl="2"/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94" y="2182012"/>
            <a:ext cx="3800475" cy="5810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124" y="506389"/>
            <a:ext cx="1957712" cy="329159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752124" y="4228871"/>
            <a:ext cx="2983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Numerical Partition</a:t>
            </a:r>
          </a:p>
          <a:p>
            <a:r>
              <a:rPr lang="en-US" altLang="zh-TW" dirty="0"/>
              <a:t>    C1: Select 1900 year</a:t>
            </a:r>
          </a:p>
          <a:p>
            <a:r>
              <a:rPr lang="en-US" altLang="zh-TW" dirty="0"/>
              <a:t>    C2: Select 2019 year</a:t>
            </a:r>
          </a:p>
          <a:p>
            <a:r>
              <a:rPr lang="en-US" altLang="zh-TW" dirty="0"/>
              <a:t>    C3: Select 2100 year</a:t>
            </a:r>
          </a:p>
        </p:txBody>
      </p:sp>
    </p:spTree>
    <p:extLst>
      <p:ext uri="{BB962C8B-B14F-4D97-AF65-F5344CB8AC3E}">
        <p14:creationId xmlns:p14="http://schemas.microsoft.com/office/powerpoint/2010/main" val="413198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0819" y="779646"/>
            <a:ext cx="6462600" cy="628378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101696"/>
              </p:ext>
            </p:extLst>
          </p:nvPr>
        </p:nvGraphicFramePr>
        <p:xfrm>
          <a:off x="1904353" y="1696249"/>
          <a:ext cx="6096000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UseCaseCoverage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addList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smtClean="0">
                          <a:effectLst/>
                          <a:sym typeface="Arial"/>
                        </a:rPr>
                        <a:t>addTask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deleteList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deleteTask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editList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editTask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editTask_checkList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2429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quickAddTask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17524"/>
                  </a:ext>
                </a:extLst>
              </a:tr>
              <a:tr h="18118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search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20397"/>
                  </a:ext>
                </a:extLst>
              </a:tr>
              <a:tr h="1193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viewTask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770446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viewTask1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4046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1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7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52306"/>
              </p:ext>
            </p:extLst>
          </p:nvPr>
        </p:nvGraphicFramePr>
        <p:xfrm>
          <a:off x="1663722" y="2110135"/>
          <a:ext cx="6096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CategoryEachChoiceCoverage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block2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block3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block4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block6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somedayStartCategory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tomorrowStartCategory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69540"/>
                  </a:ext>
                </a:extLst>
              </a:tr>
            </a:tbl>
          </a:graphicData>
        </a:graphic>
      </p:graphicFrame>
      <p:sp>
        <p:nvSpPr>
          <p:cNvPr id="8" name="標題 1"/>
          <p:cNvSpPr txBox="1">
            <a:spLocks/>
          </p:cNvSpPr>
          <p:nvPr/>
        </p:nvSpPr>
        <p:spPr>
          <a:xfrm>
            <a:off x="710819" y="779646"/>
            <a:ext cx="6462600" cy="62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320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774" y="693019"/>
            <a:ext cx="3019545" cy="617892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1987004"/>
              </p:ext>
            </p:extLst>
          </p:nvPr>
        </p:nvGraphicFramePr>
        <p:xfrm>
          <a:off x="3316691" y="268177"/>
          <a:ext cx="5712584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92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2856292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0977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09778">
                <a:tc rowSpan="19"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EdgeCoverage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endWithNode14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endWithNode15_1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endWithNode15_2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endWithNode15_3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494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79410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78462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endWithNode24_1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49253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endWithNode24_2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29082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endWithNode24_3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726918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endWithNode24_5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26357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endWithNode30_1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56404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endWithNode30_2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640730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endWithNode34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943818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endWithNode35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99459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goThroughNode3to7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47336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2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5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0600" y="530853"/>
            <a:ext cx="6462600" cy="598640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33591"/>
              </p:ext>
            </p:extLst>
          </p:nvPr>
        </p:nvGraphicFramePr>
        <p:xfrm>
          <a:off x="260600" y="1414914"/>
          <a:ext cx="8671645" cy="436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187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4079042">
                  <a:extLst>
                    <a:ext uri="{9D8B030D-6E8A-4147-A177-3AD203B41FA5}">
                      <a16:colId xmlns:a16="http://schemas.microsoft.com/office/drawing/2014/main" val="3125486126"/>
                    </a:ext>
                  </a:extLst>
                </a:gridCol>
                <a:gridCol w="3486416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9085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ScriptName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90850">
                <a:tc rowSpan="11"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InputSpacePartition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saveWithEarlyCompleteDate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saveWithNumbericLocation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692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saveWithFutureCompleteDate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saveWithEarlyStartDate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saveWithSettingCompleteTime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saveWithFutureStartDate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saveWithRandomTextDescription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saveWithThisYearStartDate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47752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saveWithEarlyDueDateAndCheckTaskListView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saveWithSettingStartTime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saveWithFutureDueDate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saveWithNoTaskName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saveWithSettingDueTime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saveWithNoTaskNameAfterSaveTask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editList_forNullName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saveWithTaskName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494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editList_forRandomly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saveWithBottomCountryInTimeZone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794106"/>
                  </a:ext>
                </a:extLst>
              </a:tr>
              <a:tr h="1930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editList_forSpace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err="1" smtClean="0"/>
                        <a:t>saveWithTopCountryInTimeZone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78462"/>
                  </a:ext>
                </a:extLst>
              </a:tr>
              <a:tr h="3208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saveWithRandomTextURL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49253"/>
                  </a:ext>
                </a:extLst>
              </a:tr>
              <a:tr h="29085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21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204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6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74017"/>
              </p:ext>
            </p:extLst>
          </p:nvPr>
        </p:nvGraphicFramePr>
        <p:xfrm>
          <a:off x="1761422" y="2325532"/>
          <a:ext cx="5592279" cy="2047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46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2857819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5402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54021"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EditTaskEachChoiceCoverage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editTaskEachChoiceSelection1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editTaskEachChoiceSelection2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editTaskEachChoiceSelection3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editTaskEachChoiceSelection4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746096"/>
                  </a:ext>
                </a:extLst>
              </a:tr>
              <a:tr h="5239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710819" y="779646"/>
            <a:ext cx="6462600" cy="628378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5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62510" y="625642"/>
            <a:ext cx="7618065" cy="714542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Anomaly</a:t>
            </a:r>
            <a:endParaRPr lang="zh-TW" altLang="en-US" sz="1800" dirty="0">
              <a:solidFill>
                <a:srgbClr val="2185C5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2510" y="1416206"/>
            <a:ext cx="547091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Rotation</a:t>
            </a:r>
            <a:endParaRPr lang="en-US" altLang="zh-TW" sz="1800" dirty="0" smtClean="0">
              <a:solidFill>
                <a:srgbClr val="73B2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Reenter</a:t>
            </a:r>
            <a:endParaRPr lang="en-US" altLang="zh-TW" sz="1800" dirty="0" smtClean="0">
              <a:solidFill>
                <a:srgbClr val="73B2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Random 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</a:t>
            </a: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</a:t>
            </a:r>
            <a:r>
              <a:rPr lang="en-US" altLang="zh-TW" sz="1800" dirty="0" err="1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Context:Wifi</a:t>
            </a:r>
            <a:r>
              <a:rPr lang="zh-TW" altLang="en-US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Bluetooth</a:t>
            </a:r>
            <a:r>
              <a:rPr lang="zh-TW" altLang="en-US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err="1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PhoneCall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zh-TW" altLang="en-US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不測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時間不夠再加上此</a:t>
            </a:r>
            <a:r>
              <a:rPr lang="en-US" altLang="zh-TW" sz="18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8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沒有用到</a:t>
            </a:r>
            <a:endParaRPr lang="en-US" altLang="zh-TW" sz="1800" dirty="0">
              <a:solidFill>
                <a:srgbClr val="73B2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0" y="3763728"/>
            <a:ext cx="72009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45" y="625642"/>
            <a:ext cx="2827580" cy="56348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862510" y="1569914"/>
            <a:ext cx="53901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Random </a:t>
            </a:r>
            <a:r>
              <a:rPr lang="en-US" altLang="zh-TW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Input(by Unicode)</a:t>
            </a:r>
          </a:p>
          <a:p>
            <a:endParaRPr lang="en-US" altLang="zh-TW" sz="2000" dirty="0">
              <a:solidFill>
                <a:srgbClr val="73B2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Midterm: </a:t>
            </a:r>
            <a:r>
              <a:rPr lang="zh-TW" altLang="en-US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符號</a:t>
            </a:r>
            <a:r>
              <a:rPr lang="en-US" altLang="zh-TW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(@#$%^)</a:t>
            </a:r>
            <a:r>
              <a:rPr lang="zh-TW" altLang="en-US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Final: Random Unicode</a:t>
            </a:r>
            <a:endParaRPr lang="en-US" altLang="zh-TW" sz="2000" dirty="0">
              <a:solidFill>
                <a:srgbClr val="73B2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83" y="3123084"/>
            <a:ext cx="3744227" cy="3070361"/>
          </a:xfrm>
          <a:prstGeom prst="rect">
            <a:avLst/>
          </a:prstGeom>
        </p:spPr>
      </p:pic>
      <p:sp>
        <p:nvSpPr>
          <p:cNvPr id="9" name="標題 4"/>
          <p:cNvSpPr txBox="1">
            <a:spLocks/>
          </p:cNvSpPr>
          <p:nvPr/>
        </p:nvSpPr>
        <p:spPr>
          <a:xfrm>
            <a:off x="862510" y="625642"/>
            <a:ext cx="7618065" cy="71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3200" smtClean="0">
                <a:solidFill>
                  <a:srgbClr val="2185C5"/>
                </a:solidFill>
              </a:rPr>
              <a:t>Anomaly</a:t>
            </a:r>
            <a:endParaRPr lang="zh-TW" altLang="en-US" sz="18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422082"/>
            <a:ext cx="8496486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Testing Tools : </a:t>
            </a:r>
            <a:r>
              <a:rPr lang="en-US" altLang="zh-TW" sz="3200" dirty="0" smtClean="0">
                <a:solidFill>
                  <a:srgbClr val="73B2DA"/>
                </a:solidFill>
              </a:rPr>
              <a:t>AKB-</a:t>
            </a:r>
            <a:r>
              <a:rPr lang="en-US" altLang="zh-TW" sz="3200" dirty="0">
                <a:solidFill>
                  <a:srgbClr val="73B2DA"/>
                </a:solidFill>
              </a:rPr>
              <a:t>Conceptual Diagram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161" r="232" b="6062"/>
          <a:stretch/>
        </p:blipFill>
        <p:spPr>
          <a:xfrm>
            <a:off x="1097281" y="1981825"/>
            <a:ext cx="7295948" cy="42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2185C5"/>
                </a:solidFill>
              </a:rPr>
              <a:t>Outline</a:t>
            </a:r>
            <a:endParaRPr dirty="0">
              <a:solidFill>
                <a:srgbClr val="2185C5"/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文字方塊 6"/>
          <p:cNvSpPr txBox="1"/>
          <p:nvPr/>
        </p:nvSpPr>
        <p:spPr>
          <a:xfrm>
            <a:off x="893700" y="1410355"/>
            <a:ext cx="686995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1. Test Criteria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2. Approach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3.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All Test 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C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ases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4.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Testing Tools : AKB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5. Demo Sample Test Case and AKB 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6. Live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7. Test Results Analyze</a:t>
            </a:r>
            <a:endParaRPr lang="zh-TW" altLang="en-US" sz="2400"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8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Pass/Fail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9. Team member contributions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and 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feedbacks</a:t>
            </a:r>
          </a:p>
          <a:p>
            <a:endParaRPr lang="en-US" altLang="zh-TW" sz="24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08235" y="1097279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Testing Tools : </a:t>
            </a:r>
            <a:r>
              <a:rPr lang="en-US" altLang="zh-TW" sz="2400" dirty="0" smtClean="0">
                <a:solidFill>
                  <a:srgbClr val="73B2DA"/>
                </a:solidFill>
              </a:rPr>
              <a:t>AKB-How to write and run a script</a:t>
            </a:r>
            <a:endParaRPr lang="en-US" altLang="zh-TW" sz="2400" dirty="0">
              <a:solidFill>
                <a:srgbClr val="73B2DA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文字方塊 2"/>
          <p:cNvSpPr txBox="1"/>
          <p:nvPr/>
        </p:nvSpPr>
        <p:spPr>
          <a:xfrm>
            <a:off x="3022331" y="3070458"/>
            <a:ext cx="364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latin typeface="Raleway" panose="02020500000000000000" charset="0"/>
                <a:hlinkClick r:id="rId3"/>
              </a:rPr>
              <a:t>How to write and run a script</a:t>
            </a:r>
            <a:endParaRPr lang="zh-TW" altLang="en-US" sz="1800" dirty="0">
              <a:latin typeface="Raleway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761390" y="932222"/>
            <a:ext cx="8267885" cy="723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>
                <a:solidFill>
                  <a:srgbClr val="2185C5"/>
                </a:solidFill>
              </a:rPr>
              <a:t>Live Demo</a:t>
            </a:r>
            <a:endParaRPr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3976118" y="3051207"/>
            <a:ext cx="183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Raleway" panose="02020500000000000000" charset="0"/>
                <a:hlinkClick r:id="rId3"/>
              </a:rPr>
              <a:t>Live Demo</a:t>
            </a:r>
            <a:endParaRPr lang="zh-TW" altLang="en-US" sz="1800" dirty="0">
              <a:latin typeface="Raleway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2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17750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 Results Analyze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6DC6DC-B5FF-654E-8F9D-288EB8D56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57498"/>
              </p:ext>
            </p:extLst>
          </p:nvPr>
        </p:nvGraphicFramePr>
        <p:xfrm>
          <a:off x="2194559" y="1096620"/>
          <a:ext cx="60061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822">
                  <a:extLst>
                    <a:ext uri="{9D8B030D-6E8A-4147-A177-3AD203B41FA5}">
                      <a16:colId xmlns:a16="http://schemas.microsoft.com/office/drawing/2014/main" val="1586356960"/>
                    </a:ext>
                  </a:extLst>
                </a:gridCol>
                <a:gridCol w="2787343">
                  <a:extLst>
                    <a:ext uri="{9D8B030D-6E8A-4147-A177-3AD203B41FA5}">
                      <a16:colId xmlns:a16="http://schemas.microsoft.com/office/drawing/2014/main" val="384353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Statement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EditTaskEachChoiceCoverage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5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CategoryEachChoiceCoverage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5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EdgeCoverage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18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InputSpacePartition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5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UseCaseCoverage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TotalScript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37074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2850" y="769613"/>
            <a:ext cx="2666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Sorted by Statement Coverage: </a:t>
            </a:r>
            <a:endParaRPr lang="zh-TW" altLang="en-US" dirty="0">
              <a:solidFill>
                <a:srgbClr val="2185C5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CABC6BF-674E-AB4B-8C2B-E89AC50ED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295546"/>
              </p:ext>
            </p:extLst>
          </p:nvPr>
        </p:nvGraphicFramePr>
        <p:xfrm>
          <a:off x="2194558" y="4038738"/>
          <a:ext cx="60061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65">
                  <a:extLst>
                    <a:ext uri="{9D8B030D-6E8A-4147-A177-3AD203B41FA5}">
                      <a16:colId xmlns:a16="http://schemas.microsoft.com/office/drawing/2014/main" val="1586356960"/>
                    </a:ext>
                  </a:extLst>
                </a:gridCol>
                <a:gridCol w="2781700">
                  <a:extLst>
                    <a:ext uri="{9D8B030D-6E8A-4147-A177-3AD203B41FA5}">
                      <a16:colId xmlns:a16="http://schemas.microsoft.com/office/drawing/2014/main" val="384353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EditTaskEachChoiceCoverage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91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EdgeCoverage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57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CategoryEachChoiceCoverage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5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InputSpacePartition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5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UseCaseCoverage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TotalScript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37074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32850" y="3730961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Sorted by </a:t>
            </a:r>
            <a:r>
              <a:rPr lang="en-US" altLang="zh-TW" dirty="0" smtClean="0">
                <a:solidFill>
                  <a:srgbClr val="2185C5"/>
                </a:solidFill>
              </a:rPr>
              <a:t>Branch Coverage: 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4557" y="1809549"/>
            <a:ext cx="6006165" cy="73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194557" y="4781623"/>
            <a:ext cx="6006165" cy="7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42286" y="3146387"/>
            <a:ext cx="4186989" cy="8861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Raleway" panose="02020500000000000000" charset="0"/>
                <a:ea typeface="微軟正黑體" panose="020B0604030504040204" pitchFamily="34" charset="-120"/>
              </a:rPr>
              <a:t>可能是</a:t>
            </a:r>
            <a:r>
              <a:rPr lang="en-US" altLang="zh-TW" b="1" dirty="0" err="1" smtClean="0">
                <a:latin typeface="Raleway" panose="02020500000000000000" charset="0"/>
                <a:ea typeface="微軟正黑體" panose="020B0604030504040204" pitchFamily="34" charset="-120"/>
              </a:rPr>
              <a:t>EdgeCoverage</a:t>
            </a:r>
            <a:r>
              <a:rPr lang="zh-TW" altLang="en-US" dirty="0" smtClean="0">
                <a:latin typeface="Raleway" panose="02020500000000000000" charset="0"/>
                <a:ea typeface="微軟正黑體" panose="020B0604030504040204" pitchFamily="34" charset="-120"/>
              </a:rPr>
              <a:t>比較少處理邏輯部分，相對的</a:t>
            </a:r>
            <a:r>
              <a:rPr lang="en-US" altLang="zh-TW" b="1" dirty="0" err="1">
                <a:latin typeface="Raleway" panose="02020500000000000000" charset="0"/>
                <a:ea typeface="微軟正黑體" panose="020B0604030504040204" pitchFamily="34" charset="-120"/>
              </a:rPr>
              <a:t>CategoryEachChoiceCoverage</a:t>
            </a:r>
            <a:endParaRPr lang="en-US" altLang="zh-TW" b="1" dirty="0">
              <a:latin typeface="Raleway" panose="02020500000000000000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Raleway" panose="02020500000000000000" charset="0"/>
                <a:ea typeface="微軟正黑體" panose="020B0604030504040204" pitchFamily="34" charset="-120"/>
              </a:rPr>
              <a:t>比較多判斷</a:t>
            </a:r>
            <a:endParaRPr lang="zh-TW" altLang="en-US" dirty="0"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36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761390" y="989974"/>
            <a:ext cx="8267885" cy="723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2185C5"/>
                </a:solidFill>
              </a:rPr>
              <a:t>Test Results </a:t>
            </a:r>
            <a:r>
              <a:rPr lang="en-US" altLang="zh-TW" dirty="0" smtClean="0">
                <a:solidFill>
                  <a:srgbClr val="2185C5"/>
                </a:solidFill>
              </a:rPr>
              <a:t>Analyze </a:t>
            </a:r>
            <a:r>
              <a:rPr lang="en-US" altLang="zh-TW" dirty="0" smtClean="0">
                <a:solidFill>
                  <a:srgbClr val="2185C5"/>
                </a:solidFill>
              </a:rPr>
              <a:t>– CI Report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文字方塊 2"/>
          <p:cNvSpPr txBox="1"/>
          <p:nvPr/>
        </p:nvSpPr>
        <p:spPr>
          <a:xfrm>
            <a:off x="3936733" y="30127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latin typeface="Raleway" panose="02020500000000000000" charset="0"/>
                <a:hlinkClick r:id="rId3"/>
              </a:rPr>
              <a:t>CI Report</a:t>
            </a:r>
            <a:endParaRPr lang="zh-TW" altLang="en-US" sz="1800" dirty="0">
              <a:latin typeface="Raleway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8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8125" y="6737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Pass/Fail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"/>
          <a:stretch/>
        </p:blipFill>
        <p:spPr>
          <a:xfrm>
            <a:off x="232850" y="604059"/>
            <a:ext cx="8911150" cy="61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8125" y="6737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Pass/Fail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3"/>
          <a:stretch/>
        </p:blipFill>
        <p:spPr>
          <a:xfrm>
            <a:off x="231007" y="561452"/>
            <a:ext cx="8912994" cy="62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</a:t>
            </a:r>
            <a:r>
              <a:rPr lang="en-US" altLang="zh-TW" dirty="0">
                <a:solidFill>
                  <a:srgbClr val="2185C5"/>
                </a:solidFill>
              </a:rPr>
              <a:t>and Bug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55A893-8170-7344-89CD-A43153217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282545"/>
              </p:ext>
            </p:extLst>
          </p:nvPr>
        </p:nvGraphicFramePr>
        <p:xfrm>
          <a:off x="681452" y="1386798"/>
          <a:ext cx="801394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577">
                  <a:extLst>
                    <a:ext uri="{9D8B030D-6E8A-4147-A177-3AD203B41FA5}">
                      <a16:colId xmlns:a16="http://schemas.microsoft.com/office/drawing/2014/main" val="946634356"/>
                    </a:ext>
                  </a:extLst>
                </a:gridCol>
                <a:gridCol w="3869356">
                  <a:extLst>
                    <a:ext uri="{9D8B030D-6E8A-4147-A177-3AD203B41FA5}">
                      <a16:colId xmlns:a16="http://schemas.microsoft.com/office/drawing/2014/main" val="3696208430"/>
                    </a:ext>
                  </a:extLst>
                </a:gridCol>
                <a:gridCol w="1637013">
                  <a:extLst>
                    <a:ext uri="{9D8B030D-6E8A-4147-A177-3AD203B41FA5}">
                      <a16:colId xmlns:a16="http://schemas.microsoft.com/office/drawing/2014/main" val="2173907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Crash</a:t>
                      </a:r>
                      <a:r>
                        <a:rPr lang="en-US" baseline="0" dirty="0" smtClean="0"/>
                        <a:t>/Anomaly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3251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1.SelectYear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saveWithEarlyCompleteDate</a:t>
                      </a:r>
                      <a:endParaRPr lang="en-US" dirty="0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aseline="0" dirty="0" smtClean="0"/>
                        <a:t>Bug</a:t>
                      </a:r>
                      <a:endParaRPr lang="en-US" altLang="zh-TW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26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saveWithFutureCompleteDate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020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saveWithEarlyDueDate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0968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saveWithFutureDueDate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108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saveWithEarlyStartDate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872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saveWithFutureStartDate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4595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2.TimeZone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saveWithSettingDueTime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015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saveWithSettingCompleteTime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3.EditTaskTitleNull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saveWithNoTaskNameAfterSaveTask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8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4.ViewTaskCompletePercent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viewTask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62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5.EditTasks-CheckList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editTask_CheckList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Crash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45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7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08236" y="433138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08236" y="1379707"/>
            <a:ext cx="3617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Select Year : </a:t>
            </a:r>
          </a:p>
          <a:p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1.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設定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時間為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1900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or 2040 up </a:t>
            </a:r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2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.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選擇完後畫面出現為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1970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81" y="1112696"/>
            <a:ext cx="2903729" cy="50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00907" y="442763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00907" y="1388759"/>
            <a:ext cx="3617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Edit Task Title Null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</a:p>
          <a:p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新增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Task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時，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name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為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null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會無法新增，但是在編輯畫面時就可以輸入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Null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27" y="1122321"/>
            <a:ext cx="2914030" cy="51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21608" y="442763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521608" y="1475384"/>
            <a:ext cx="3617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</a:rPr>
              <a:t>ViewTaskCompletePercent</a:t>
            </a:r>
            <a:r>
              <a:rPr lang="en-US" altLang="zh-TW" sz="1800" dirty="0">
                <a:solidFill>
                  <a:srgbClr val="2185C5"/>
                </a:solidFill>
                <a:latin typeface="Raleway" panose="02020500000000000000" charset="0"/>
              </a:rPr>
              <a:t>: </a:t>
            </a:r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800" dirty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</a:rPr>
              <a:t>CheckList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</a:rPr>
              <a:t>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</a:rPr>
              <a:t>全部打勾後在刪掉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</a:rPr>
              <a:t>Item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</a:rPr>
              <a:t>會發現完成度還是維持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</a:rPr>
              <a:t>100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</a:rPr>
              <a:t>%</a:t>
            </a:r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83" y="1084045"/>
            <a:ext cx="3008506" cy="53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 Criteria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矩形 7"/>
          <p:cNvSpPr/>
          <p:nvPr/>
        </p:nvSpPr>
        <p:spPr>
          <a:xfrm>
            <a:off x="893700" y="1632595"/>
            <a:ext cx="72712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ode Statement Coverage:</a:t>
            </a:r>
            <a:endParaRPr lang="zh-TW" altLang="zh-TW" sz="20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Suspension criteria: </a:t>
            </a:r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當達到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40% 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不通過時，所有測試人員暫停測試，並且集中處理所有沒通過的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cases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，確認是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的問題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錯誤的話就回報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Bug)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還是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case 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撰寫問題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Resumption criteria: </a:t>
            </a:r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解決不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通過的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後，所有測試人員繼續進行接下來的測試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Approval criteria: </a:t>
            </a:r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所有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 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必須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通過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確認行為無誤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並且達到程式覆蓋率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(Code coverage)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70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69735" y="517269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569735" y="1501228"/>
            <a:ext cx="3617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TimeZone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完成時間設定為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12:00AM ,</a:t>
            </a:r>
          </a:p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在查看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Task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時，會被改成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8:00AM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10" y="1193951"/>
            <a:ext cx="2800952" cy="53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52861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552861" y="1434866"/>
            <a:ext cx="3617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EditTasks-CheckList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新增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item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CheckList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裡，再把中間的刪掉，再按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next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就會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Crash</a:t>
            </a:r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63" y="1026068"/>
            <a:ext cx="3190371" cy="55682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2861" y="2912194"/>
            <a:ext cx="13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hlinkClick r:id="rId4"/>
              </a:rPr>
              <a:t>Issue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hlinkClick r:id="rId4"/>
              </a:rPr>
              <a:t>回報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54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403729" y="375386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EditTasks-CheckList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錯誤原因：發生這個錯誤主要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是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ViewGroup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等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容器移除底下的物件，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但卻沒有移除該子查看上面的焦點對焦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，導致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了該異常的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產生</a:t>
            </a:r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63" y="974503"/>
            <a:ext cx="2210512" cy="3858047"/>
          </a:xfrm>
          <a:prstGeom prst="rect">
            <a:avLst/>
          </a:prstGeom>
        </p:spPr>
      </p:pic>
      <p:pic>
        <p:nvPicPr>
          <p:cNvPr id="2050" name="Picture 2" descr="https://i.imgur.com/X0eIF7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9" y="5004209"/>
            <a:ext cx="8625546" cy="11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7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69734" y="405999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Rotation and Reenter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08968"/>
              </p:ext>
            </p:extLst>
          </p:nvPr>
        </p:nvGraphicFramePr>
        <p:xfrm>
          <a:off x="3050676" y="1730218"/>
          <a:ext cx="3048000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58561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39002771"/>
                    </a:ext>
                  </a:extLst>
                </a:gridCol>
              </a:tblGrid>
              <a:tr h="412549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Anomally</a:t>
                      </a:r>
                      <a:r>
                        <a:rPr lang="en-US" altLang="zh-TW" baseline="0" dirty="0" smtClean="0"/>
                        <a:t> = false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Anomally</a:t>
                      </a:r>
                      <a:r>
                        <a:rPr lang="en-US" altLang="zh-TW" baseline="0" dirty="0" smtClean="0"/>
                        <a:t> = true 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8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56 passed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 passed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2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</a:t>
                      </a:r>
                      <a:r>
                        <a:rPr lang="en-US" altLang="zh-TW" baseline="0" dirty="0" smtClean="0"/>
                        <a:t> failed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43 failed 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8957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1869711" y="3325790"/>
            <a:ext cx="5409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經人工確認後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	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翻轉後視窗消失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27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個腳本中出現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	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畫面經過翻轉後回到頂端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6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個腳本中出現</a:t>
            </a:r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			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69711" y="4554074"/>
            <a:ext cx="194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共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3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種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Anomaly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23153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15485" y="442544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29509" y="1360918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Rotation Back To </a:t>
            </a:r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Top</a:t>
            </a:r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5" y="1344602"/>
            <a:ext cx="5035410" cy="50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15485" y="1389686"/>
            <a:ext cx="2771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Rotate Calendar </a:t>
            </a:r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Disappear </a:t>
            </a:r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24" y="1350343"/>
            <a:ext cx="5029651" cy="5013834"/>
          </a:xfrm>
          <a:prstGeom prst="rect">
            <a:avLst/>
          </a:prstGeom>
        </p:spPr>
      </p:pic>
      <p:sp>
        <p:nvSpPr>
          <p:cNvPr id="7" name="Google Shape;145;p19"/>
          <p:cNvSpPr txBox="1">
            <a:spLocks noGrp="1"/>
          </p:cNvSpPr>
          <p:nvPr>
            <p:ph type="title"/>
          </p:nvPr>
        </p:nvSpPr>
        <p:spPr>
          <a:xfrm>
            <a:off x="615485" y="442544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15485" y="1360810"/>
            <a:ext cx="3199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Rotate </a:t>
            </a:r>
            <a:r>
              <a:rPr lang="en-US" altLang="zh-TW" sz="1600" dirty="0" err="1" smtClean="0">
                <a:solidFill>
                  <a:srgbClr val="2185C5"/>
                </a:solidFill>
                <a:latin typeface="Raleway" panose="02020500000000000000" charset="0"/>
              </a:rPr>
              <a:t>PopUp</a:t>
            </a:r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 </a:t>
            </a:r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Dialog Disappear</a:t>
            </a:r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58" y="1360810"/>
            <a:ext cx="5058617" cy="5042709"/>
          </a:xfrm>
          <a:prstGeom prst="rect">
            <a:avLst/>
          </a:prstGeom>
        </p:spPr>
      </p:pic>
      <p:sp>
        <p:nvSpPr>
          <p:cNvPr id="7" name="Google Shape;145;p19"/>
          <p:cNvSpPr txBox="1">
            <a:spLocks noGrp="1"/>
          </p:cNvSpPr>
          <p:nvPr>
            <p:ph type="title"/>
          </p:nvPr>
        </p:nvSpPr>
        <p:spPr>
          <a:xfrm>
            <a:off x="615485" y="442544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15485" y="1374083"/>
            <a:ext cx="2454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Rotate Status </a:t>
            </a:r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Dropdown Disappear</a:t>
            </a:r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84" y="1374083"/>
            <a:ext cx="5182791" cy="5052336"/>
          </a:xfrm>
          <a:prstGeom prst="rect">
            <a:avLst/>
          </a:prstGeom>
        </p:spPr>
      </p:pic>
      <p:sp>
        <p:nvSpPr>
          <p:cNvPr id="7" name="Google Shape;145;p19"/>
          <p:cNvSpPr txBox="1">
            <a:spLocks noGrp="1"/>
          </p:cNvSpPr>
          <p:nvPr>
            <p:ph type="title"/>
          </p:nvPr>
        </p:nvSpPr>
        <p:spPr>
          <a:xfrm>
            <a:off x="615485" y="442544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547211"/>
            <a:ext cx="826788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2185C5"/>
                </a:solidFill>
              </a:rPr>
              <a:t>Difficulties</a:t>
            </a:r>
            <a:endParaRPr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647514" y="1860813"/>
            <a:ext cx="838176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滑動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問題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某些元件滑動需要速度感才能觸發，但是在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appium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很難達成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系統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通知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Appium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無法觸發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的系統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事件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等待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問題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在切換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畫面時，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Xml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已改變，但是畫面卻還在正在動畫中，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導致元件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無法觸發，或是元件已經找到，但卻是上一個畫面的元件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權限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Android 6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版本中有看到要求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permission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的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dialog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，但是在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android 8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之後就沒有看見。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設定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同上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3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547211"/>
            <a:ext cx="826788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2185C5"/>
                </a:solidFill>
              </a:rPr>
              <a:t>Difficulties</a:t>
            </a:r>
            <a:endParaRPr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647514" y="1860813"/>
            <a:ext cx="838176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時間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問題 </a:t>
            </a:r>
            <a:r>
              <a:rPr lang="en-US" altLang="zh-TW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(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跨日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):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中 某些時段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快要跨日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)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設定完， 就會容易出現腳本跑不過，或是在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assert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時難以確認當下時間。</a:t>
            </a:r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螢幕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比例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每個螢幕手機大小不同，導致畫面上出現的東西不一樣，有些需要滑動之後才看的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到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(ex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EditTasksActivity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)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80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797595" y="2184564"/>
            <a:ext cx="7961393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dirty="0" smtClean="0">
                <a:latin typeface="Raleway" panose="02020500000000000000" charset="0"/>
                <a:cs typeface="Times New Roman" panose="02020603050405020304" pitchFamily="18" charset="0"/>
                <a:hlinkClick r:id="rId3"/>
              </a:rPr>
              <a:t>1</a:t>
            </a:r>
            <a:r>
              <a:rPr lang="en-US" dirty="0" smtClean="0">
                <a:latin typeface="Raleway" panose="02020500000000000000" charset="0"/>
                <a:cs typeface="Times New Roman" panose="02020603050405020304" pitchFamily="18" charset="0"/>
                <a:hlinkClick r:id="rId3"/>
              </a:rPr>
              <a:t>. State Graph</a:t>
            </a:r>
            <a:r>
              <a:rPr lang="en-US" dirty="0" smtClean="0"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(</a:t>
            </a:r>
            <a:r>
              <a:rPr lang="en-US" altLang="zh-TW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Reference by GitHub Open Source : </a:t>
            </a:r>
            <a:r>
              <a:rPr lang="en-US" altLang="zh-TW" dirty="0" smtClean="0">
                <a:latin typeface="Raleway" panose="02020500000000000000" charset="0"/>
                <a:cs typeface="Times New Roman" panose="02020603050405020304" pitchFamily="18" charset="0"/>
                <a:hlinkClick r:id="rId4"/>
              </a:rPr>
              <a:t>ACE</a:t>
            </a:r>
            <a:r>
              <a:rPr lang="en-US" altLang="zh-TW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(Android </a:t>
            </a:r>
            <a:r>
              <a:rPr lang="en-US" altLang="zh-TW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CrawlEr</a:t>
            </a:r>
            <a:r>
              <a:rPr lang="en-US" altLang="zh-TW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) 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2</a:t>
            </a:r>
            <a:r>
              <a:rPr lang="en-US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Test </a:t>
            </a:r>
            <a:r>
              <a:rPr lang="en-US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Data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UseCase</a:t>
            </a:r>
            <a:r>
              <a:rPr lang="en-US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Diagram</a:t>
            </a:r>
            <a:endParaRPr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797596" y="1377004"/>
            <a:ext cx="766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In order to 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design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a test case, we used the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following:</a:t>
            </a:r>
            <a:endParaRPr lang="zh-TW" altLang="en-US" sz="2400"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93020" y="739716"/>
            <a:ext cx="913437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Team member contributions and </a:t>
            </a:r>
            <a:r>
              <a:rPr lang="en-US" altLang="zh-TW" dirty="0" smtClean="0">
                <a:solidFill>
                  <a:srgbClr val="2185C5"/>
                </a:solidFill>
              </a:rPr>
              <a:t>feedbacks - </a:t>
            </a:r>
            <a:r>
              <a:rPr lang="en-US" altLang="zh-TW" dirty="0" smtClean="0">
                <a:solidFill>
                  <a:srgbClr val="73B2DA"/>
                </a:solidFill>
              </a:rPr>
              <a:t>Artifacts</a:t>
            </a:r>
            <a:r>
              <a:rPr lang="en-US" altLang="zh-TW" dirty="0"/>
              <a:t> 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693020" y="2101446"/>
            <a:ext cx="7787555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文件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:TCS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STP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SDT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PPT </a:t>
            </a:r>
            <a:endParaRPr lang="zh-TW" altLang="en-US" sz="20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Diagram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UseCase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StateGraph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ClassDiagram</a:t>
            </a:r>
            <a:endParaRPr lang="en-US" altLang="zh-TW" sz="20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TestData</a:t>
            </a:r>
            <a:endParaRPr lang="en-US" altLang="zh-TW" sz="20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框架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Source Code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&amp; 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框架使用說明 </a:t>
            </a:r>
            <a:endParaRPr lang="en-US" altLang="zh-TW" sz="20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腳本</a:t>
            </a:r>
            <a:endParaRPr lang="en-US" altLang="zh-TW" sz="20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CI Report</a:t>
            </a:r>
            <a:endParaRPr lang="en-US" altLang="zh-TW" sz="20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影片 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How to 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wirte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and Run a Script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RunTotalScript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,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RunTotalScriptWhitAnomalyOperation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endParaRPr lang="zh-TW" altLang="en-US" sz="20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21343" y="5209989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latin typeface="Raleway" panose="02020500000000000000" charset="0"/>
                <a:hlinkClick r:id="rId3"/>
              </a:rPr>
              <a:t>GitHub</a:t>
            </a:r>
            <a:endParaRPr lang="zh-TW" altLang="en-US" sz="1800" dirty="0">
              <a:latin typeface="Raleway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9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09717" y="2440334"/>
            <a:ext cx="6462600" cy="1143000"/>
          </a:xfrm>
        </p:spPr>
        <p:txBody>
          <a:bodyPr/>
          <a:lstStyle/>
          <a:p>
            <a:pPr algn="ctr"/>
            <a:r>
              <a:rPr lang="en-US" altLang="zh-TW" dirty="0" smtClean="0">
                <a:solidFill>
                  <a:srgbClr val="2185C5"/>
                </a:solidFill>
              </a:rPr>
              <a:t>Thank You</a:t>
            </a:r>
            <a:r>
              <a:rPr lang="zh-TW" altLang="en-US" dirty="0" smtClean="0">
                <a:solidFill>
                  <a:srgbClr val="2185C5"/>
                </a:solidFill>
              </a:rPr>
              <a:t>！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35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818147"/>
            <a:ext cx="6462600" cy="743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Approach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文字方塊 2"/>
          <p:cNvSpPr txBox="1"/>
          <p:nvPr/>
        </p:nvSpPr>
        <p:spPr>
          <a:xfrm>
            <a:off x="893700" y="1911641"/>
            <a:ext cx="66576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1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UseCase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Diagram</a:t>
            </a:r>
          </a:p>
          <a:p>
            <a:pPr lvl="2">
              <a:lnSpc>
                <a:spcPct val="150000"/>
              </a:lnSpc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    1.1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EditTask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–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EachChoice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Coverage </a:t>
            </a:r>
          </a:p>
          <a:p>
            <a:pPr lvl="2">
              <a:lnSpc>
                <a:spcPct val="150000"/>
              </a:lnSpc>
            </a:pP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   1.2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Category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–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EachChoice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Coverage</a:t>
            </a:r>
          </a:p>
          <a:p>
            <a:pPr lvl="2">
              <a:lnSpc>
                <a:spcPct val="150000"/>
              </a:lnSpc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2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EdgeCoverage</a:t>
            </a:r>
            <a:endParaRPr lang="en-US" altLang="zh-TW" sz="2000" dirty="0" smtClean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3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ISP</a:t>
            </a:r>
            <a:endParaRPr lang="zh-TW" altLang="en-US" sz="2000"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60" y="2987424"/>
            <a:ext cx="1826176" cy="358570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89" y="266939"/>
            <a:ext cx="5231249" cy="6140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6854" y="770020"/>
            <a:ext cx="6462600" cy="696405"/>
          </a:xfrm>
        </p:spPr>
        <p:txBody>
          <a:bodyPr/>
          <a:lstStyle/>
          <a:p>
            <a:r>
              <a:rPr lang="en-US" altLang="zh-TW" sz="3200" dirty="0" err="1" smtClean="0">
                <a:solidFill>
                  <a:srgbClr val="2185C5"/>
                </a:solidFill>
              </a:rPr>
              <a:t>EdgeCoverage</a:t>
            </a:r>
            <a:r>
              <a:rPr lang="en-US" altLang="zh-TW" sz="3200" dirty="0" smtClean="0">
                <a:solidFill>
                  <a:srgbClr val="2185C5"/>
                </a:solidFill>
              </a:rPr>
              <a:t> 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文字方塊 7"/>
          <p:cNvSpPr txBox="1"/>
          <p:nvPr/>
        </p:nvSpPr>
        <p:spPr>
          <a:xfrm>
            <a:off x="801233" y="1716482"/>
            <a:ext cx="486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EdgeCoverage</a:t>
            </a:r>
            <a:r>
              <a:rPr lang="en-US" altLang="zh-TW" sz="18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–Use 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StateTransitionGraph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1287"/>
              </p:ext>
            </p:extLst>
          </p:nvPr>
        </p:nvGraphicFramePr>
        <p:xfrm>
          <a:off x="801233" y="2229511"/>
          <a:ext cx="4064000" cy="3571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80173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73384882"/>
                    </a:ext>
                  </a:extLst>
                </a:gridCol>
              </a:tblGrid>
              <a:tr h="4321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TestCaseName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TestPath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5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endWithNode</a:t>
                      </a:r>
                      <a:r>
                        <a:rPr lang="en-US" altLang="zh-TW" dirty="0" smtClean="0"/>
                        <a:t> 2_1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{1,2,24,2}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endWithNode</a:t>
                      </a:r>
                      <a:r>
                        <a:rPr lang="en-US" altLang="zh-TW" dirty="0" smtClean="0"/>
                        <a:t> 2_2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{1,2,20,21,22,20,30,2}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87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endWithNode10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{1,2,8,2,8,9,10}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67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endWithNode12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{1,2,8,9,11,9,11,12}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1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endWithNode14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{1,2,8,9,11,13,14}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2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endWithNode15_1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{1,2,8,9,15,16,15}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97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endWithNode15_2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{1,2,8,9,15,17,17,15}</a:t>
                      </a:r>
                      <a:endParaRPr lang="en-US" altLang="zh-TW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5069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‧‧‧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‧‧‧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767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Total: 19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16357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6381203" y="3846026"/>
            <a:ext cx="1376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hlinkClick r:id="rId2"/>
              </a:rPr>
              <a:t>State Graph</a:t>
            </a:r>
            <a:r>
              <a:rPr lang="en-US" altLang="zh-TW" sz="1600" dirty="0" smtClean="0"/>
              <a:t>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707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63528" y="854758"/>
            <a:ext cx="7494162" cy="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3200" dirty="0" smtClean="0">
                <a:solidFill>
                  <a:srgbClr val="2185C5"/>
                </a:solidFill>
              </a:rPr>
              <a:t>Each </a:t>
            </a:r>
            <a:r>
              <a:rPr lang="en-US" altLang="zh-TW" sz="3200" dirty="0" smtClean="0">
                <a:solidFill>
                  <a:srgbClr val="2185C5"/>
                </a:solidFill>
              </a:rPr>
              <a:t>Choice for Tasks</a:t>
            </a:r>
            <a:endParaRPr sz="3200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" name="矩形 12"/>
          <p:cNvSpPr/>
          <p:nvPr/>
        </p:nvSpPr>
        <p:spPr>
          <a:xfrm>
            <a:off x="563528" y="1714403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2185C5"/>
                </a:solidFill>
                <a:latin typeface="Raleway" panose="02020500000000000000" charset="0"/>
              </a:rPr>
              <a:t>Test Scenario : 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</a:rPr>
              <a:t>EditTasks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8" y="2734139"/>
            <a:ext cx="2032862" cy="256594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546" y="2518555"/>
            <a:ext cx="2013166" cy="29971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66" y="1181858"/>
            <a:ext cx="2738886" cy="19844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266" y="3802289"/>
            <a:ext cx="2738886" cy="22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8B675DAD-3953-D24C-9FF6-707B93D23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1020385"/>
              </p:ext>
            </p:extLst>
          </p:nvPr>
        </p:nvGraphicFramePr>
        <p:xfrm>
          <a:off x="615843" y="1976794"/>
          <a:ext cx="8128003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7318">
                  <a:extLst>
                    <a:ext uri="{9D8B030D-6E8A-4147-A177-3AD203B41FA5}">
                      <a16:colId xmlns:a16="http://schemas.microsoft.com/office/drawing/2014/main" val="1611709251"/>
                    </a:ext>
                  </a:extLst>
                </a:gridCol>
                <a:gridCol w="1527318">
                  <a:extLst>
                    <a:ext uri="{9D8B030D-6E8A-4147-A177-3AD203B41FA5}">
                      <a16:colId xmlns:a16="http://schemas.microsoft.com/office/drawing/2014/main" val="3682861925"/>
                    </a:ext>
                  </a:extLst>
                </a:gridCol>
                <a:gridCol w="1643250">
                  <a:extLst>
                    <a:ext uri="{9D8B030D-6E8A-4147-A177-3AD203B41FA5}">
                      <a16:colId xmlns:a16="http://schemas.microsoft.com/office/drawing/2014/main" val="4121262660"/>
                    </a:ext>
                  </a:extLst>
                </a:gridCol>
                <a:gridCol w="1411386">
                  <a:extLst>
                    <a:ext uri="{9D8B030D-6E8A-4147-A177-3AD203B41FA5}">
                      <a16:colId xmlns:a16="http://schemas.microsoft.com/office/drawing/2014/main" val="3203516444"/>
                    </a:ext>
                  </a:extLst>
                </a:gridCol>
                <a:gridCol w="2018731">
                  <a:extLst>
                    <a:ext uri="{9D8B030D-6E8A-4147-A177-3AD203B41FA5}">
                      <a16:colId xmlns:a16="http://schemas.microsoft.com/office/drawing/2014/main" val="42880296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437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Folder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My tasks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List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5891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needs action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process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cancelled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3591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 Zone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GMT-11:00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GMT+00:00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GMT+14:00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4733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Priority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878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Privacy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specified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confidential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134059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615843" y="1155908"/>
            <a:ext cx="59170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2185C5"/>
                </a:solidFill>
                <a:latin typeface="Raleway" panose="02020500000000000000" charset="0"/>
              </a:rPr>
              <a:t>EditTaskEachChoiceCoverage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9115" y="4318471"/>
            <a:ext cx="7601460" cy="12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8182</TotalTime>
  <Words>1287</Words>
  <Application>Microsoft Office PowerPoint</Application>
  <PresentationFormat>如螢幕大小 (4:3)</PresentationFormat>
  <Paragraphs>441</Paragraphs>
  <Slides>41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Wingdings</vt:lpstr>
      <vt:lpstr>Lato</vt:lpstr>
      <vt:lpstr>微軟正黑體</vt:lpstr>
      <vt:lpstr>新細明體</vt:lpstr>
      <vt:lpstr>Raleway</vt:lpstr>
      <vt:lpstr>Arial</vt:lpstr>
      <vt:lpstr>Times New Roman</vt:lpstr>
      <vt:lpstr>Antonio template</vt:lpstr>
      <vt:lpstr>STV-Project Presentation</vt:lpstr>
      <vt:lpstr>Outline</vt:lpstr>
      <vt:lpstr>Test Criteria</vt:lpstr>
      <vt:lpstr>PowerPoint 簡報</vt:lpstr>
      <vt:lpstr>Approach</vt:lpstr>
      <vt:lpstr>PowerPoint 簡報</vt:lpstr>
      <vt:lpstr>EdgeCoverage </vt:lpstr>
      <vt:lpstr>Each Choice for Tasks</vt:lpstr>
      <vt:lpstr>PowerPoint 簡報</vt:lpstr>
      <vt:lpstr>CategoryEachChoiceCoverage</vt:lpstr>
      <vt:lpstr>PowerPoint 簡報</vt:lpstr>
      <vt:lpstr>All Test Cases</vt:lpstr>
      <vt:lpstr>PowerPoint 簡報</vt:lpstr>
      <vt:lpstr>All Test Cases</vt:lpstr>
      <vt:lpstr>All Test Cases</vt:lpstr>
      <vt:lpstr>All Test Cases</vt:lpstr>
      <vt:lpstr>Anomaly</vt:lpstr>
      <vt:lpstr>PowerPoint 簡報</vt:lpstr>
      <vt:lpstr>Testing Tools : AKB-Conceptual Diagram</vt:lpstr>
      <vt:lpstr>Testing Tools : AKB-How to write and run a script</vt:lpstr>
      <vt:lpstr>Live Demo</vt:lpstr>
      <vt:lpstr>Test Results Analyze</vt:lpstr>
      <vt:lpstr>Test Results Analyze – CI Report</vt:lpstr>
      <vt:lpstr>Pass/Fail</vt:lpstr>
      <vt:lpstr>Pass/Fail</vt:lpstr>
      <vt:lpstr>Pass/Fail – Crash and Bug</vt:lpstr>
      <vt:lpstr>Pass/Fail – Crash and Bug</vt:lpstr>
      <vt:lpstr>Pass/Fail – Crash and Bug</vt:lpstr>
      <vt:lpstr>Pass/Fail – Crash and Bug</vt:lpstr>
      <vt:lpstr>Pass/Fail – Crash and Bug</vt:lpstr>
      <vt:lpstr>Pass/Fail – Crash and Bug</vt:lpstr>
      <vt:lpstr>Pass/Fail – Crash and Bug</vt:lpstr>
      <vt:lpstr>Pass/Fail – Rotation and Reenter</vt:lpstr>
      <vt:lpstr>Pass/Fail – Crash and Anomaly</vt:lpstr>
      <vt:lpstr>Pass/Fail – Crash and Anomaly</vt:lpstr>
      <vt:lpstr>Pass/Fail – Crash and Anomaly</vt:lpstr>
      <vt:lpstr>Pass/Fail – Crash and Anomaly</vt:lpstr>
      <vt:lpstr>Difficulties</vt:lpstr>
      <vt:lpstr>Difficulties</vt:lpstr>
      <vt:lpstr>Team member contributions and feedbacks - Artifacts </vt:lpstr>
      <vt:lpstr>Thank You！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J T</cp:lastModifiedBy>
  <cp:revision>114</cp:revision>
  <cp:lastPrinted>2019-04-23T04:45:41Z</cp:lastPrinted>
  <dcterms:modified xsi:type="dcterms:W3CDTF">2019-06-17T15:08:49Z</dcterms:modified>
</cp:coreProperties>
</file>